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1824" r:id="rId2"/>
    <p:sldId id="2323" r:id="rId3"/>
    <p:sldId id="2324" r:id="rId4"/>
    <p:sldId id="2332" r:id="rId5"/>
    <p:sldId id="2325" r:id="rId6"/>
    <p:sldId id="2334" r:id="rId7"/>
    <p:sldId id="2326" r:id="rId8"/>
    <p:sldId id="2333" r:id="rId9"/>
    <p:sldId id="2327" r:id="rId10"/>
    <p:sldId id="2335" r:id="rId11"/>
    <p:sldId id="2328" r:id="rId12"/>
    <p:sldId id="2337" r:id="rId13"/>
    <p:sldId id="2336" r:id="rId14"/>
    <p:sldId id="2339" r:id="rId15"/>
    <p:sldId id="2340" r:id="rId16"/>
    <p:sldId id="2341" r:id="rId17"/>
    <p:sldId id="2329" r:id="rId18"/>
    <p:sldId id="2338" r:id="rId19"/>
    <p:sldId id="2343" r:id="rId20"/>
    <p:sldId id="2344" r:id="rId21"/>
    <p:sldId id="2345" r:id="rId22"/>
    <p:sldId id="2346" r:id="rId23"/>
    <p:sldId id="2347" r:id="rId24"/>
    <p:sldId id="2348" r:id="rId25"/>
    <p:sldId id="2349" r:id="rId26"/>
    <p:sldId id="2350" r:id="rId27"/>
    <p:sldId id="2351" r:id="rId28"/>
    <p:sldId id="2352" r:id="rId29"/>
    <p:sldId id="2353" r:id="rId30"/>
    <p:sldId id="2354" r:id="rId31"/>
    <p:sldId id="2355" r:id="rId32"/>
    <p:sldId id="2356" r:id="rId33"/>
    <p:sldId id="2357" r:id="rId34"/>
    <p:sldId id="1825" r:id="rId35"/>
  </p:sldIdLst>
  <p:sldSz cx="12192000" cy="6858000"/>
  <p:notesSz cx="6858000" cy="9144000"/>
  <p:embeddedFontLst>
    <p:embeddedFont>
      <p:font typeface="微软雅黑 Light" pitchFamily="34" charset="-122"/>
      <p:regular r:id="rId37"/>
    </p:embeddedFont>
    <p:embeddedFont>
      <p:font typeface="Wingdings 3" pitchFamily="18" charset="2"/>
      <p:regular r:id="rId38"/>
    </p:embeddedFont>
    <p:embeddedFont>
      <p:font typeface="Century Gothic" pitchFamily="34" charset="0"/>
      <p:regular r:id="rId39"/>
      <p:bold r:id="rId40"/>
      <p:italic r:id="rId41"/>
      <p:boldItalic r:id="rId42"/>
    </p:embeddedFont>
    <p:embeddedFont>
      <p:font typeface="微软雅黑" pitchFamily="34" charset="-122"/>
      <p:regular r:id="rId43"/>
      <p:bold r:id="rId44"/>
    </p:embeddedFont>
    <p:embeddedFont>
      <p:font typeface="等线" pitchFamily="2" charset="-122"/>
      <p:regular r:id="rId45"/>
      <p:bold r:id="rId46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70" autoAdjust="0"/>
    <p:restoredTop sz="99766" autoAdjust="0"/>
  </p:normalViewPr>
  <p:slideViewPr>
    <p:cSldViewPr snapToGrid="0">
      <p:cViewPr>
        <p:scale>
          <a:sx n="90" d="100"/>
          <a:sy n="90" d="100"/>
        </p:scale>
        <p:origin x="-1428" y="-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6.xlsx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9C7-4972-9CB0-72A0FF3A69A9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9C7-4972-9CB0-72A0FF3A69A9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9C7-4972-9CB0-72A0FF3A6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A2-4635-AD60-BA35104419CF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A2-4635-AD60-BA35104419C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A2-4635-AD60-BA35104419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4C0-42FE-87EF-65E0D92634C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4C0-42FE-87EF-65E0D92634C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4C0-42FE-87EF-65E0D92634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C02-4592-ABB9-1CDE561D6CC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C02-4592-ABB9-1CDE561D6CCB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C02-4592-ABB9-1CDE561D6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1EC-4451-8518-1C44AC17635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1EC-4451-8518-1C44AC17635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1EC-4451-8518-1C44AC176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03"/>
          <c:y val="7.33291287053284E-2"/>
          <c:w val="0.57246354402074395"/>
          <c:h val="0.85869506069205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353-426F-A8BC-100F368238F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353-426F-A8BC-100F368238F7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353-426F-A8BC-100F368238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2020/1/10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116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54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50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=""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=""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=""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=""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=""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210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42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=""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=""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=""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9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=""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2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7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=""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=""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4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=""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=""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=""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2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89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=""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=""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=""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=""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=""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3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69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=""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=""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=""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=""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=""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=""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=""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=""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=""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=""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=""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=""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=""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=""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=""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=""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=""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04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=""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=""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=""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=""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=""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5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=""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=""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=""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=""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=""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=""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=""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=""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=""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=""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=""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=""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=""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=""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=""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=""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04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79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2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7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=""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=""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=""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=""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=""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=""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=""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=""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=""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=""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=""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=""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=""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=""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=""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=""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=""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=""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=""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=""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7" r:id="rId3"/>
    <p:sldLayoutId id="2147483749" r:id="rId4"/>
    <p:sldLayoutId id="2147483750" r:id="rId5"/>
    <p:sldLayoutId id="2147483743" r:id="rId6"/>
    <p:sldLayoutId id="2147483744" r:id="rId7"/>
    <p:sldLayoutId id="2147483745" r:id="rId8"/>
    <p:sldLayoutId id="2147483746" r:id="rId9"/>
    <p:sldLayoutId id="2147483748" r:id="rId10"/>
    <p:sldLayoutId id="2147483782" r:id="rId11"/>
    <p:sldLayoutId id="2147483781" r:id="rId12"/>
    <p:sldLayoutId id="2147483736" r:id="rId13"/>
    <p:sldLayoutId id="2147483784" r:id="rId14"/>
    <p:sldLayoutId id="2147483777" r:id="rId15"/>
    <p:sldLayoutId id="214748379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731" r:id="rId22"/>
    <p:sldLayoutId id="2147483785" r:id="rId23"/>
    <p:sldLayoutId id="2147483789" r:id="rId24"/>
    <p:sldLayoutId id="2147483797" r:id="rId25"/>
    <p:sldLayoutId id="2147483783" r:id="rId26"/>
    <p:sldLayoutId id="2147483798" r:id="rId27"/>
    <p:sldLayoutId id="2147483793" r:id="rId28"/>
    <p:sldLayoutId id="2147483794" r:id="rId29"/>
    <p:sldLayoutId id="2147483796" r:id="rId30"/>
    <p:sldLayoutId id="2147483799" r:id="rId31"/>
    <p:sldLayoutId id="2147483807" r:id="rId32"/>
    <p:sldLayoutId id="2147483808" r:id="rId33"/>
    <p:sldLayoutId id="2147483811" r:id="rId34"/>
    <p:sldLayoutId id="2147483812" r:id="rId35"/>
    <p:sldLayoutId id="2147483809" r:id="rId36"/>
    <p:sldLayoutId id="2147483810" r:id="rId37"/>
    <p:sldLayoutId id="2147483813" r:id="rId38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ADC8450B-B7A8-4345-A581-E9097A655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汇报人：徐兰天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小组成员：徐兰天 王文琪 于明飞 李佳钰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日期：</a:t>
            </a:r>
            <a:r>
              <a:rPr lang="en-US" altLang="zh-CN" dirty="0" smtClean="0"/>
              <a:t>2020/01/10</a:t>
            </a:r>
            <a:endParaRPr lang="zh-CN" altLang="en-US" dirty="0"/>
          </a:p>
        </p:txBody>
      </p:sp>
      <p:sp>
        <p:nvSpPr>
          <p:cNvPr id="28" name="文本占位符 27">
            <a:extLst>
              <a:ext uri="{FF2B5EF4-FFF2-40B4-BE49-F238E27FC236}">
                <a16:creationId xmlns="" xmlns:a16="http://schemas.microsoft.com/office/drawing/2014/main" id="{CCDACD4C-1CA6-4E65-8D95-3D708C7F5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2197376"/>
            <a:ext cx="6349801" cy="13627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基于分布式数据库的电影售票系统</a:t>
            </a:r>
            <a:endParaRPr lang="zh-CN" altLang="en-US" sz="2800" b="1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32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实体关系设计</a:t>
            </a:r>
            <a:endParaRPr lang="zh-CN" altLang="en-US" dirty="0"/>
          </a:p>
        </p:txBody>
      </p:sp>
      <p:pic>
        <p:nvPicPr>
          <p:cNvPr id="52" name="图片 5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414462"/>
            <a:ext cx="5267325" cy="402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8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74"/>
          <p:cNvSpPr txBox="1"/>
          <p:nvPr/>
        </p:nvSpPr>
        <p:spPr>
          <a:xfrm>
            <a:off x="4621212" y="4214861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分布式功能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椭圆 16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5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990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分布式功能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hqprint"/>
          <a:srcRect/>
          <a:stretch>
            <a:fillRect/>
          </a:stretch>
        </p:blipFill>
        <p:spPr>
          <a:xfrm>
            <a:off x="660400" y="1156920"/>
            <a:ext cx="10858500" cy="214508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262551" y="2786184"/>
            <a:ext cx="1031631" cy="1031631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01</a:t>
            </a:r>
            <a:endParaRPr lang="zh-CN" altLang="en-US" sz="2400" dirty="0"/>
          </a:p>
        </p:txBody>
      </p:sp>
      <p:sp>
        <p:nvSpPr>
          <p:cNvPr id="11" name="椭圆 10"/>
          <p:cNvSpPr/>
          <p:nvPr/>
        </p:nvSpPr>
        <p:spPr>
          <a:xfrm>
            <a:off x="5586043" y="2786184"/>
            <a:ext cx="1031631" cy="1031631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02</a:t>
            </a:r>
            <a:endParaRPr lang="zh-CN" altLang="en-US" sz="2400" dirty="0"/>
          </a:p>
        </p:txBody>
      </p:sp>
      <p:sp>
        <p:nvSpPr>
          <p:cNvPr id="12" name="椭圆 11"/>
          <p:cNvSpPr/>
          <p:nvPr/>
        </p:nvSpPr>
        <p:spPr>
          <a:xfrm>
            <a:off x="8909536" y="2786184"/>
            <a:ext cx="1031631" cy="1031631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03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357559" y="4510063"/>
            <a:ext cx="284161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300" dirty="0" smtClean="0"/>
              <a:t>按支付方式把交易记录分片，微信方式和支付宝方式的数据在物理上分片。</a:t>
            </a:r>
            <a:endParaRPr lang="zh-CN" altLang="en-US" sz="1600" spc="3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450309" y="3925412"/>
            <a:ext cx="265611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spc="3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水平分片</a:t>
            </a:r>
            <a:endParaRPr lang="zh-CN" altLang="en-US" sz="2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75193" y="4510063"/>
            <a:ext cx="284161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构建一个主库一个从库，所有读操作从从库读，所有写操作向主库写。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67943" y="3925412"/>
            <a:ext cx="265611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spc="3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读写分离</a:t>
            </a:r>
            <a:endParaRPr lang="zh-CN" altLang="en-US" sz="2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25928" y="4510063"/>
            <a:ext cx="284161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从库依照主库完成同步更新。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18678" y="3925412"/>
            <a:ext cx="265611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spc="3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主从同步</a:t>
            </a:r>
            <a:endParaRPr lang="zh-CN" altLang="en-US" sz="2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0400" y="1003300"/>
            <a:ext cx="10858500" cy="153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2438396" y="6084693"/>
            <a:ext cx="648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781955" y="6084693"/>
            <a:ext cx="648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111308" y="6084693"/>
            <a:ext cx="648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7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分布式功能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34" y="880581"/>
            <a:ext cx="833437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70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分布式功能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56" y="949135"/>
            <a:ext cx="581025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00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分布式功能</a:t>
            </a:r>
            <a:endParaRPr lang="zh-CN" altLang="en-US" dirty="0"/>
          </a:p>
        </p:txBody>
      </p:sp>
      <p:pic>
        <p:nvPicPr>
          <p:cNvPr id="7170" name="Picture 2" descr="C:\Users\liron\Desktop\截图\91d4283b028055e6417bd1eb6ba56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83" y="1550990"/>
            <a:ext cx="10342380" cy="38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1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分布式功能</a:t>
            </a:r>
            <a:endParaRPr lang="zh-CN" altLang="en-US" dirty="0"/>
          </a:p>
        </p:txBody>
      </p:sp>
      <p:pic>
        <p:nvPicPr>
          <p:cNvPr id="2" name="录屏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8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标题 74"/>
          <p:cNvSpPr txBox="1"/>
          <p:nvPr/>
        </p:nvSpPr>
        <p:spPr>
          <a:xfrm>
            <a:off x="4621212" y="4240028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系统展示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32" name="图表 31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椭圆 32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6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71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8194" name="Picture 2" descr="C:\Users\liron\Desktop\截图\1577614653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8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9218" name="Picture 2" descr="C:\Users\liron\Desktop\截图\1577614721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idx="4294967295"/>
          </p:nvPr>
        </p:nvSpPr>
        <p:spPr>
          <a:xfrm>
            <a:off x="-101600" y="2528666"/>
            <a:ext cx="4478867" cy="675057"/>
          </a:xfrm>
        </p:spPr>
        <p:txBody>
          <a:bodyPr/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type="body" sz="quarter" idx="4294967295"/>
          </p:nvPr>
        </p:nvSpPr>
        <p:spPr>
          <a:xfrm>
            <a:off x="1122361" y="3936012"/>
            <a:ext cx="2120900" cy="39958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395581" y="545623"/>
            <a:ext cx="1867712" cy="1098506"/>
            <a:chOff x="5337036" y="1031947"/>
            <a:chExt cx="1867712" cy="1098506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820738" cy="797491"/>
              <a:chOff x="6384011" y="1247332"/>
              <a:chExt cx="820738" cy="790542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820738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 smtClean="0">
                    <a:cs typeface="+mn-ea"/>
                    <a:sym typeface="+mn-lt"/>
                  </a:rPr>
                  <a:t>简介</a:t>
                </a:r>
                <a:endParaRPr lang="zh-CN" altLang="en-US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142" y="1773078"/>
                <a:ext cx="65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395581" y="3649945"/>
            <a:ext cx="3509187" cy="1098506"/>
            <a:chOff x="5337036" y="1031947"/>
            <a:chExt cx="3509187" cy="1098506"/>
          </a:xfrm>
        </p:grpSpPr>
        <p:sp>
          <p:nvSpPr>
            <p:cNvPr id="53" name="文本框 52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384010" y="1248904"/>
              <a:ext cx="2462213" cy="797491"/>
              <a:chOff x="6384011" y="1247332"/>
              <a:chExt cx="2462213" cy="79054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6384011" y="1247332"/>
                <a:ext cx="2462213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cs typeface="+mn-ea"/>
                    <a:sym typeface="+mn-lt"/>
                  </a:rPr>
                  <a:t>实体关系设计</a:t>
                </a:r>
                <a:endParaRPr lang="zh-CN" altLang="en-US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6384142" y="1773078"/>
                <a:ext cx="65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6395581" y="1571930"/>
            <a:ext cx="3919555" cy="1098506"/>
            <a:chOff x="5337036" y="1031947"/>
            <a:chExt cx="3919555" cy="1098506"/>
          </a:xfrm>
        </p:grpSpPr>
        <p:sp>
          <p:nvSpPr>
            <p:cNvPr id="60" name="文本框 59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6384010" y="1248904"/>
              <a:ext cx="2872581" cy="797491"/>
              <a:chOff x="6384011" y="1247332"/>
              <a:chExt cx="2872581" cy="790542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6384011" y="1247332"/>
                <a:ext cx="2872581" cy="585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 smtClean="0">
                    <a:cs typeface="+mn-ea"/>
                    <a:sym typeface="+mn-lt"/>
                  </a:rPr>
                  <a:t>开发环境与工具</a:t>
                </a:r>
                <a:endParaRPr lang="zh-CN" altLang="en-US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6384142" y="1773078"/>
                <a:ext cx="65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6395581" y="2615171"/>
            <a:ext cx="3098818" cy="1098506"/>
            <a:chOff x="5337036" y="1031947"/>
            <a:chExt cx="3098818" cy="1098506"/>
          </a:xfrm>
        </p:grpSpPr>
        <p:sp>
          <p:nvSpPr>
            <p:cNvPr id="67" name="文本框 66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6384010" y="1248904"/>
              <a:ext cx="2051844" cy="797491"/>
              <a:chOff x="6384011" y="1247332"/>
              <a:chExt cx="2051844" cy="790542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6384011" y="1247332"/>
                <a:ext cx="2051844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 smtClean="0">
                    <a:cs typeface="+mn-ea"/>
                    <a:sym typeface="+mn-lt"/>
                  </a:rPr>
                  <a:t>功能结构图</a:t>
                </a:r>
                <a:endParaRPr lang="zh-CN" altLang="en-US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6384142" y="1773078"/>
                <a:ext cx="65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6395575" y="5715887"/>
            <a:ext cx="2688449" cy="1200329"/>
            <a:chOff x="5337036" y="1031947"/>
            <a:chExt cx="2688449" cy="1200329"/>
          </a:xfrm>
        </p:grpSpPr>
        <p:sp>
          <p:nvSpPr>
            <p:cNvPr id="26" name="文本框 52"/>
            <p:cNvSpPr txBox="1"/>
            <p:nvPr/>
          </p:nvSpPr>
          <p:spPr>
            <a:xfrm>
              <a:off x="5337036" y="1031947"/>
              <a:ext cx="6158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6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384010" y="1248904"/>
              <a:ext cx="1641475" cy="797491"/>
              <a:chOff x="6384011" y="1247332"/>
              <a:chExt cx="1641475" cy="790542"/>
            </a:xfrm>
          </p:grpSpPr>
          <p:sp>
            <p:nvSpPr>
              <p:cNvPr id="28" name="文本框 54"/>
              <p:cNvSpPr txBox="1"/>
              <p:nvPr/>
            </p:nvSpPr>
            <p:spPr>
              <a:xfrm>
                <a:off x="6384011" y="1247332"/>
                <a:ext cx="1641475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 smtClean="0">
                    <a:cs typeface="+mn-ea"/>
                    <a:sym typeface="+mn-lt"/>
                  </a:rPr>
                  <a:t>系统展示</a:t>
                </a:r>
                <a:endParaRPr lang="zh-CN" altLang="en-US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29" name="文本框 55"/>
              <p:cNvSpPr txBox="1"/>
              <p:nvPr/>
            </p:nvSpPr>
            <p:spPr>
              <a:xfrm>
                <a:off x="6384142" y="1773078"/>
                <a:ext cx="65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395575" y="4681113"/>
            <a:ext cx="3098818" cy="1200329"/>
            <a:chOff x="5337036" y="1031947"/>
            <a:chExt cx="3098818" cy="1200329"/>
          </a:xfrm>
        </p:grpSpPr>
        <p:sp>
          <p:nvSpPr>
            <p:cNvPr id="32" name="文本框 66"/>
            <p:cNvSpPr txBox="1"/>
            <p:nvPr/>
          </p:nvSpPr>
          <p:spPr>
            <a:xfrm>
              <a:off x="5337036" y="1031947"/>
              <a:ext cx="6158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5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384010" y="1248904"/>
              <a:ext cx="2051844" cy="797491"/>
              <a:chOff x="6384011" y="1247332"/>
              <a:chExt cx="2051844" cy="790542"/>
            </a:xfrm>
          </p:grpSpPr>
          <p:sp>
            <p:nvSpPr>
              <p:cNvPr id="34" name="文本框 68"/>
              <p:cNvSpPr txBox="1"/>
              <p:nvPr/>
            </p:nvSpPr>
            <p:spPr>
              <a:xfrm>
                <a:off x="6384011" y="1247332"/>
                <a:ext cx="2051844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 smtClean="0">
                    <a:cs typeface="+mn-ea"/>
                    <a:sym typeface="+mn-lt"/>
                  </a:rPr>
                  <a:t>分布式功能</a:t>
                </a:r>
                <a:endParaRPr lang="zh-CN" altLang="en-US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5" name="文本框 69"/>
              <p:cNvSpPr txBox="1"/>
              <p:nvPr/>
            </p:nvSpPr>
            <p:spPr>
              <a:xfrm>
                <a:off x="6384142" y="1773078"/>
                <a:ext cx="65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174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0242" name="Picture 2" descr="C:\Users\liron\Desktop\截图\1577614750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1266" name="Picture 2" descr="C:\Users\liron\Desktop\截图\1577614841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2290" name="Picture 2" descr="C:\Users\liron\Desktop\截图\1577614859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3314" name="Picture 2" descr="C:\Users\liron\Desktop\截图\1577614920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4338" name="Picture 2" descr="C:\Users\liron\Desktop\截图\1577614955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5362" name="Picture 2" descr="C:\Users\liron\Desktop\截图\1577615002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6386" name="Picture 2" descr="C:\Users\liron\Desktop\截图\1577615048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7410" name="Picture 2" descr="C:\Users\liron\Desktop\截图\1577615158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8434" name="Picture 2" descr="C:\Users\liron\Desktop\截图\1577615178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19458" name="Picture 2" descr="C:\Users\liron\Desktop\截图\1577615281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标题 74"/>
          <p:cNvSpPr txBox="1"/>
          <p:nvPr/>
        </p:nvSpPr>
        <p:spPr>
          <a:xfrm>
            <a:off x="4621212" y="419808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简介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642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20482" name="Picture 2" descr="C:\Users\liron\Desktop\截图\1577615393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21506" name="Picture 2" descr="C:\Users\liron\Desktop\截图\1577615482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22530" name="Picture 2" descr="C:\Users\liron\Desktop\截图\1577615576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系统展示</a:t>
            </a:r>
            <a:endParaRPr lang="zh-CN" altLang="en-US" dirty="0"/>
          </a:p>
        </p:txBody>
      </p:sp>
      <p:pic>
        <p:nvPicPr>
          <p:cNvPr id="23554" name="Picture 2" descr="C:\Users\liron\Desktop\截图\1577615592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22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DE2DA11E-BF99-4E54-8A5C-0AFF1AB8A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3893" y="2648554"/>
            <a:ext cx="4975197" cy="15608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dirty="0"/>
              <a:t>Thank you!</a:t>
            </a: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1320567" y="452720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00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382473" y="1293252"/>
            <a:ext cx="7382312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92503" y="2594139"/>
            <a:ext cx="55622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该项目目标是开发一个实用的分布式电影购票系统。不同支付渠道的数据可以分布式存储，用户用不同的支付渠道进行电影的选择、购票、支付等功能并不会感受到存储的物理地址分布，而带来不良的用户体验。商家也可以因为分布式的部署而减轻硬件上的压力。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62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74"/>
          <p:cNvSpPr txBox="1"/>
          <p:nvPr/>
        </p:nvSpPr>
        <p:spPr>
          <a:xfrm>
            <a:off x="4621212" y="4223250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开发环境与工具</a:t>
            </a:r>
            <a:endParaRPr lang="zh-CN" altLang="en-US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椭圆 16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382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32429" y="335264"/>
            <a:ext cx="8643848" cy="480131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开发</a:t>
            </a:r>
            <a:r>
              <a:rPr lang="zh-CN" altLang="en-US" dirty="0"/>
              <a:t>环境与工具</a:t>
            </a:r>
          </a:p>
        </p:txBody>
      </p:sp>
      <p:sp>
        <p:nvSpPr>
          <p:cNvPr id="9" name="矩形 8"/>
          <p:cNvSpPr/>
          <p:nvPr/>
        </p:nvSpPr>
        <p:spPr>
          <a:xfrm>
            <a:off x="660400" y="3618652"/>
            <a:ext cx="10858499" cy="222989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1646" y="3949139"/>
            <a:ext cx="1616656" cy="159132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959" y="3781854"/>
            <a:ext cx="1644459" cy="189883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5861" y="3852192"/>
            <a:ext cx="567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spc="300" dirty="0" err="1" smtClean="0">
                <a:solidFill>
                  <a:schemeClr val="accent4"/>
                </a:solidFill>
                <a:latin typeface="微软雅黑"/>
                <a:ea typeface="微软雅黑"/>
              </a:rPr>
              <a:t>MyCat</a:t>
            </a:r>
            <a:endParaRPr lang="zh-CN" altLang="en-US" sz="2800" spc="300" dirty="0">
              <a:solidFill>
                <a:schemeClr val="accent4"/>
              </a:solidFill>
              <a:latin typeface="微软雅黑"/>
              <a:ea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47342" y="4527849"/>
            <a:ext cx="8164608" cy="108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E0309"/>
              </a:buClr>
            </a:pPr>
            <a:r>
              <a:rPr lang="zh-CN" altLang="en-US" spc="3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它是一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个开源的分布式数据库系统</a:t>
            </a:r>
            <a:r>
              <a:rPr lang="zh-CN" altLang="en-US" spc="3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，前端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用户可以把它看作是一个数据库代理，用 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MySQL 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客户端工具和命令行访问</a:t>
            </a:r>
            <a:r>
              <a:rPr lang="zh-CN" altLang="en-US" spc="3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，而其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后端可以用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MySQL 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原</a:t>
            </a:r>
            <a:r>
              <a:rPr lang="zh-CN" altLang="en-US" spc="3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生协议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与多个 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MySQL 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服务器通信</a:t>
            </a:r>
            <a:r>
              <a:rPr lang="zh-CN" altLang="en-US" spc="3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，核心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功能是分表</a:t>
            </a:r>
            <a:r>
              <a:rPr lang="zh-CN" altLang="en-US" spc="3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分库。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8" name="任意多边形: 形状 31"/>
          <p:cNvSpPr/>
          <p:nvPr/>
        </p:nvSpPr>
        <p:spPr>
          <a:xfrm>
            <a:off x="10797420" y="3626006"/>
            <a:ext cx="379826" cy="562932"/>
          </a:xfrm>
          <a:custGeom>
            <a:avLst/>
            <a:gdLst>
              <a:gd name="connsiteX0" fmla="*/ 0 w 540000"/>
              <a:gd name="connsiteY0" fmla="*/ 0 h 997105"/>
              <a:gd name="connsiteX1" fmla="*/ 540000 w 540000"/>
              <a:gd name="connsiteY1" fmla="*/ 0 h 997105"/>
              <a:gd name="connsiteX2" fmla="*/ 540000 w 540000"/>
              <a:gd name="connsiteY2" fmla="*/ 997105 h 997105"/>
              <a:gd name="connsiteX3" fmla="*/ 270000 w 540000"/>
              <a:gd name="connsiteY3" fmla="*/ 763105 h 997105"/>
              <a:gd name="connsiteX4" fmla="*/ 0 w 540000"/>
              <a:gd name="connsiteY4" fmla="*/ 997105 h 99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997105">
                <a:moveTo>
                  <a:pt x="0" y="0"/>
                </a:moveTo>
                <a:lnTo>
                  <a:pt x="540000" y="0"/>
                </a:lnTo>
                <a:lnTo>
                  <a:pt x="540000" y="997105"/>
                </a:lnTo>
                <a:lnTo>
                  <a:pt x="270000" y="763105"/>
                </a:lnTo>
                <a:lnTo>
                  <a:pt x="0" y="997105"/>
                </a:ln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0400" y="1243872"/>
            <a:ext cx="10858499" cy="222989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1646" y="1574359"/>
            <a:ext cx="1616656" cy="1591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35861" y="1477412"/>
            <a:ext cx="567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spc="300" dirty="0" err="1" smtClean="0">
                <a:solidFill>
                  <a:schemeClr val="tx2"/>
                </a:solidFill>
                <a:latin typeface="微软雅黑"/>
                <a:ea typeface="微软雅黑"/>
              </a:rPr>
              <a:t>WampServer</a:t>
            </a:r>
            <a:endParaRPr lang="zh-CN" altLang="en-US" sz="2800" spc="300" dirty="0">
              <a:solidFill>
                <a:schemeClr val="tx2"/>
              </a:solidFill>
              <a:latin typeface="微软雅黑"/>
              <a:ea typeface="微软雅黑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47342" y="2153069"/>
            <a:ext cx="8164608" cy="1044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E0309"/>
              </a:buClr>
            </a:pPr>
            <a:r>
              <a:rPr lang="en-US" altLang="zh-CN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WampServer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是一款由法国人开发的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Apache Web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服务器、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PHP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解释器以及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MySQL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数据库的整合软件包。免去了开发人员将时间花费在繁琐的配置环境过程，从而腾出更多精力去做开发。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4" name="任意多边形: 形状 31"/>
          <p:cNvSpPr/>
          <p:nvPr/>
        </p:nvSpPr>
        <p:spPr>
          <a:xfrm>
            <a:off x="10797420" y="1251226"/>
            <a:ext cx="379826" cy="562932"/>
          </a:xfrm>
          <a:custGeom>
            <a:avLst/>
            <a:gdLst>
              <a:gd name="connsiteX0" fmla="*/ 0 w 540000"/>
              <a:gd name="connsiteY0" fmla="*/ 0 h 997105"/>
              <a:gd name="connsiteX1" fmla="*/ 540000 w 540000"/>
              <a:gd name="connsiteY1" fmla="*/ 0 h 997105"/>
              <a:gd name="connsiteX2" fmla="*/ 540000 w 540000"/>
              <a:gd name="connsiteY2" fmla="*/ 997105 h 997105"/>
              <a:gd name="connsiteX3" fmla="*/ 270000 w 540000"/>
              <a:gd name="connsiteY3" fmla="*/ 763105 h 997105"/>
              <a:gd name="connsiteX4" fmla="*/ 0 w 540000"/>
              <a:gd name="connsiteY4" fmla="*/ 997105 h 99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997105">
                <a:moveTo>
                  <a:pt x="0" y="0"/>
                </a:moveTo>
                <a:lnTo>
                  <a:pt x="540000" y="0"/>
                </a:lnTo>
                <a:lnTo>
                  <a:pt x="540000" y="997105"/>
                </a:lnTo>
                <a:lnTo>
                  <a:pt x="270000" y="763105"/>
                </a:lnTo>
                <a:lnTo>
                  <a:pt x="0" y="997105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6" y="1371422"/>
            <a:ext cx="150077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5" y="3794401"/>
            <a:ext cx="1645200" cy="19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标题 74"/>
          <p:cNvSpPr txBox="1"/>
          <p:nvPr/>
        </p:nvSpPr>
        <p:spPr>
          <a:xfrm>
            <a:off x="4621212" y="4206472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功能</a:t>
            </a:r>
            <a:r>
              <a:rPr lang="zh-CN" altLang="en-US" dirty="0" smtClean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结构图</a:t>
            </a:r>
            <a:endParaRPr lang="zh-CN" altLang="en-US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17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/>
              <a:t>功能结构图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989448" y="1434518"/>
            <a:ext cx="8288322" cy="4387443"/>
            <a:chOff x="0" y="0"/>
            <a:chExt cx="5025235" cy="3021774"/>
          </a:xfrm>
        </p:grpSpPr>
        <p:sp>
          <p:nvSpPr>
            <p:cNvPr id="10" name="文本框 2"/>
            <p:cNvSpPr txBox="1">
              <a:spLocks noChangeArrowheads="1"/>
            </p:cNvSpPr>
            <p:nvPr/>
          </p:nvSpPr>
          <p:spPr bwMode="auto">
            <a:xfrm>
              <a:off x="1689741" y="0"/>
              <a:ext cx="1691004" cy="27556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 dirty="0">
                  <a:effectLst/>
                  <a:latin typeface="等线"/>
                  <a:ea typeface="宋体"/>
                  <a:cs typeface="Times New Roman"/>
                </a:rPr>
                <a:t>分布式电影购票系统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95223" y="301924"/>
              <a:ext cx="3735238" cy="339904"/>
              <a:chOff x="0" y="0"/>
              <a:chExt cx="3735238" cy="339904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0" y="189781"/>
                <a:ext cx="373523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897811" y="0"/>
                <a:ext cx="0" cy="3399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0" y="189781"/>
                <a:ext cx="0" cy="1499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3735238" y="189781"/>
                <a:ext cx="0" cy="1498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0" y="629452"/>
              <a:ext cx="5025235" cy="2392322"/>
              <a:chOff x="0" y="-276"/>
              <a:chExt cx="5025235" cy="2392322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0" y="8344"/>
                <a:ext cx="1267460" cy="2077299"/>
                <a:chOff x="0" y="-282"/>
                <a:chExt cx="1267460" cy="2077299"/>
              </a:xfrm>
            </p:grpSpPr>
            <p:grpSp>
              <p:nvGrpSpPr>
                <p:cNvPr id="39" name="组合 38"/>
                <p:cNvGrpSpPr/>
                <p:nvPr/>
              </p:nvGrpSpPr>
              <p:grpSpPr>
                <a:xfrm>
                  <a:off x="0" y="-282"/>
                  <a:ext cx="1267460" cy="2077299"/>
                  <a:chOff x="0" y="-282"/>
                  <a:chExt cx="1267628" cy="2078147"/>
                </a:xfrm>
              </p:grpSpPr>
              <p:sp>
                <p:nvSpPr>
                  <p:cNvPr id="44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" y="-282"/>
                    <a:ext cx="1190782" cy="275681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用户管理模块</a:t>
                    </a:r>
                  </a:p>
                </p:txBody>
              </p:sp>
              <p:sp>
                <p:nvSpPr>
                  <p:cNvPr id="45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0" y="741872"/>
                    <a:ext cx="275590" cy="911867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用户注册</a:t>
                    </a:r>
                  </a:p>
                </p:txBody>
              </p:sp>
              <p:sp>
                <p:nvSpPr>
                  <p:cNvPr id="46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5826" y="741876"/>
                    <a:ext cx="275590" cy="911867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用户登录</a:t>
                    </a:r>
                  </a:p>
                </p:txBody>
              </p:sp>
              <p:sp>
                <p:nvSpPr>
                  <p:cNvPr id="47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92038" y="741874"/>
                    <a:ext cx="275590" cy="1335991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用户信息查询</a:t>
                    </a:r>
                  </a:p>
                </p:txBody>
              </p:sp>
            </p:grpSp>
            <p:cxnSp>
              <p:nvCxnSpPr>
                <p:cNvPr id="40" name="直接连接符 39"/>
                <p:cNvCxnSpPr/>
                <p:nvPr/>
              </p:nvCxnSpPr>
              <p:spPr>
                <a:xfrm>
                  <a:off x="129397" y="526212"/>
                  <a:ext cx="1008881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>
                  <a:off x="595223" y="301925"/>
                  <a:ext cx="0" cy="4433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129397" y="526212"/>
                  <a:ext cx="0" cy="21549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>
                  <a:off x="1138687" y="526212"/>
                  <a:ext cx="0" cy="21526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/>
              <p:cNvGrpSpPr/>
              <p:nvPr/>
            </p:nvGrpSpPr>
            <p:grpSpPr>
              <a:xfrm>
                <a:off x="1733913" y="-276"/>
                <a:ext cx="1490977" cy="2392322"/>
                <a:chOff x="-60382" y="-276"/>
                <a:chExt cx="1490977" cy="2392322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-60382" y="-276"/>
                  <a:ext cx="1490977" cy="2392322"/>
                  <a:chOff x="-138054" y="-276"/>
                  <a:chExt cx="1491914" cy="2392833"/>
                </a:xfrm>
              </p:grpSpPr>
              <p:sp>
                <p:nvSpPr>
                  <p:cNvPr id="34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9706" y="-276"/>
                    <a:ext cx="1363566" cy="2756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电影院管理模块</a:t>
                    </a:r>
                  </a:p>
                </p:txBody>
              </p:sp>
              <p:sp>
                <p:nvSpPr>
                  <p:cNvPr id="35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38054" y="724617"/>
                    <a:ext cx="275590" cy="1123711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上映新电影</a:t>
                    </a:r>
                  </a:p>
                </p:txBody>
              </p:sp>
              <p:sp>
                <p:nvSpPr>
                  <p:cNvPr id="36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650" y="724520"/>
                    <a:ext cx="275590" cy="1668037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电影放映信息修改</a:t>
                    </a:r>
                  </a:p>
                </p:txBody>
              </p:sp>
              <p:sp>
                <p:nvSpPr>
                  <p:cNvPr id="37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0075" y="733242"/>
                    <a:ext cx="275590" cy="9116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电影下架</a:t>
                    </a:r>
                  </a:p>
                </p:txBody>
              </p:sp>
              <p:sp>
                <p:nvSpPr>
                  <p:cNvPr id="38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78265" y="733240"/>
                    <a:ext cx="275590" cy="1335732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观众订单管理</a:t>
                    </a:r>
                  </a:p>
                </p:txBody>
              </p:sp>
            </p:grpSp>
            <p:cxnSp>
              <p:nvCxnSpPr>
                <p:cNvPr id="28" name="直接连接符 27"/>
                <p:cNvCxnSpPr/>
                <p:nvPr/>
              </p:nvCxnSpPr>
              <p:spPr>
                <a:xfrm>
                  <a:off x="77640" y="534838"/>
                  <a:ext cx="119749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698739" y="310551"/>
                  <a:ext cx="0" cy="22428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77640" y="534838"/>
                  <a:ext cx="0" cy="18962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500335" y="534838"/>
                  <a:ext cx="0" cy="18923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905776" y="543464"/>
                  <a:ext cx="0" cy="18923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1276712" y="534838"/>
                  <a:ext cx="0" cy="18923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组合 15"/>
              <p:cNvGrpSpPr/>
              <p:nvPr/>
            </p:nvGrpSpPr>
            <p:grpSpPr>
              <a:xfrm>
                <a:off x="3735100" y="7596"/>
                <a:ext cx="1290135" cy="2078047"/>
                <a:chOff x="51620" y="-1030"/>
                <a:chExt cx="1290135" cy="2078047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>
                  <a:off x="51620" y="-1030"/>
                  <a:ext cx="1290135" cy="2078047"/>
                  <a:chOff x="51758" y="-1030"/>
                  <a:chExt cx="1293601" cy="2078895"/>
                </a:xfrm>
              </p:grpSpPr>
              <p:sp>
                <p:nvSpPr>
                  <p:cNvPr id="23" name="文本框 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765" y="-1030"/>
                    <a:ext cx="1225022" cy="275681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观众购票模块</a:t>
                    </a:r>
                  </a:p>
                </p:txBody>
              </p:sp>
              <p:sp>
                <p:nvSpPr>
                  <p:cNvPr id="24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758" y="741874"/>
                    <a:ext cx="275590" cy="1335991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电影信息查询</a:t>
                    </a:r>
                  </a:p>
                </p:txBody>
              </p:sp>
              <p:sp>
                <p:nvSpPr>
                  <p:cNvPr id="25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4435" y="741674"/>
                    <a:ext cx="275056" cy="1335991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观众购票支付</a:t>
                    </a:r>
                  </a:p>
                </p:txBody>
              </p:sp>
              <p:sp>
                <p:nvSpPr>
                  <p:cNvPr id="26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9769" y="741872"/>
                    <a:ext cx="275590" cy="911867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2000" kern="100">
                        <a:effectLst/>
                        <a:latin typeface="等线"/>
                        <a:ea typeface="宋体"/>
                        <a:cs typeface="Times New Roman"/>
                      </a:rPr>
                      <a:t>观众退票</a:t>
                    </a:r>
                  </a:p>
                </p:txBody>
              </p: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189781" y="301925"/>
                  <a:ext cx="1009015" cy="443322"/>
                  <a:chOff x="0" y="0"/>
                  <a:chExt cx="1009291" cy="443322"/>
                </a:xfrm>
              </p:grpSpPr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0" y="224287"/>
                    <a:ext cx="1008881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465826" y="0"/>
                    <a:ext cx="0" cy="4433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>
                    <a:off x="0" y="224287"/>
                    <a:ext cx="0" cy="21549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1009291" y="224287"/>
                    <a:ext cx="0" cy="215265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451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74"/>
          <p:cNvSpPr txBox="1"/>
          <p:nvPr/>
        </p:nvSpPr>
        <p:spPr>
          <a:xfrm>
            <a:off x="4621212" y="4223250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实体关系</a:t>
            </a:r>
            <a:r>
              <a:rPr lang="zh-CN" altLang="en-US" dirty="0" smtClean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设计</a:t>
            </a:r>
            <a:endParaRPr lang="zh-CN" altLang="en-US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椭圆 16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609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7151</TotalTime>
  <Words>481</Words>
  <Application>Microsoft Office PowerPoint</Application>
  <PresentationFormat>自定义</PresentationFormat>
  <Paragraphs>118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宋体</vt:lpstr>
      <vt:lpstr>微软雅黑 Light</vt:lpstr>
      <vt:lpstr>Wingdings 3</vt:lpstr>
      <vt:lpstr>Century Gothic</vt:lpstr>
      <vt:lpstr>微软雅黑</vt:lpstr>
      <vt:lpstr>等线</vt:lpstr>
      <vt:lpstr>Times New Roman</vt:lpstr>
      <vt:lpstr>Office 主题​​</vt:lpstr>
      <vt:lpstr>PowerPoint 演示文稿</vt:lpstr>
      <vt:lpstr>CONTENTS</vt:lpstr>
      <vt:lpstr>PowerPoint 演示文稿</vt:lpstr>
      <vt:lpstr>1. 简介</vt:lpstr>
      <vt:lpstr>PowerPoint 演示文稿</vt:lpstr>
      <vt:lpstr>2.开发环境与工具</vt:lpstr>
      <vt:lpstr>PowerPoint 演示文稿</vt:lpstr>
      <vt:lpstr>3.功能结构图</vt:lpstr>
      <vt:lpstr>PowerPoint 演示文稿</vt:lpstr>
      <vt:lpstr>4.实体关系设计</vt:lpstr>
      <vt:lpstr>PowerPoint 演示文稿</vt:lpstr>
      <vt:lpstr>5.分布式功能</vt:lpstr>
      <vt:lpstr>5.分布式功能</vt:lpstr>
      <vt:lpstr>5.分布式功能</vt:lpstr>
      <vt:lpstr>5.分布式功能</vt:lpstr>
      <vt:lpstr>5.分布式功能</vt:lpstr>
      <vt:lpstr>PowerPoint 演示文稿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6.系统展示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HP</cp:lastModifiedBy>
  <cp:revision>682</cp:revision>
  <dcterms:created xsi:type="dcterms:W3CDTF">2016-11-28T11:30:35Z</dcterms:created>
  <dcterms:modified xsi:type="dcterms:W3CDTF">2020-01-10T04:02:57Z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